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ela Gothic One" panose="020B0604020202020204" charset="-128"/>
      <p:regular r:id="rId17"/>
    </p:embeddedFont>
    <p:embeddedFont>
      <p:font typeface="DM San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97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Unveiling Global Health Disparities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Data Science Capstone Project on Income, Health, and Population Dynamics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073604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Conclusion: A Healthier Future Through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823942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capstone project underscores the profound impact of income on health outcomes globally. By leveraging advanced analytics and interactive visualization, we illuminate critical disparities and provide a foundation for data-driven strategies toward a healthier, more equitable world.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8236" y="590431"/>
            <a:ext cx="2853809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49975" y="1157049"/>
            <a:ext cx="13130451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Agenda: Navigating Our Capstone Journey</a:t>
            </a:r>
            <a:endParaRPr lang="en-US" sz="4400" dirty="0"/>
          </a:p>
        </p:txBody>
      </p:sp>
      <p:sp>
        <p:nvSpPr>
          <p:cNvPr id="4" name="Shape 2"/>
          <p:cNvSpPr/>
          <p:nvPr/>
        </p:nvSpPr>
        <p:spPr>
          <a:xfrm>
            <a:off x="749975" y="3209449"/>
            <a:ext cx="6458069" cy="1947029"/>
          </a:xfrm>
          <a:prstGeom prst="roundRect">
            <a:avLst>
              <a:gd name="adj" fmla="val 7514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49975" y="3178969"/>
            <a:ext cx="6458069" cy="121920"/>
          </a:xfrm>
          <a:prstGeom prst="roundRect">
            <a:avLst>
              <a:gd name="adj" fmla="val 73817"/>
            </a:avLst>
          </a:prstGeom>
          <a:solidFill>
            <a:srgbClr val="C91313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888099"/>
            <a:ext cx="642818" cy="642818"/>
          </a:xfrm>
          <a:prstGeom prst="roundRect">
            <a:avLst>
              <a:gd name="adj" fmla="val 142249"/>
            </a:avLst>
          </a:prstGeom>
          <a:solidFill>
            <a:srgbClr val="C91313"/>
          </a:solidFill>
          <a:ln/>
        </p:spPr>
      </p:sp>
      <p:sp>
        <p:nvSpPr>
          <p:cNvPr id="7" name="Text 5"/>
          <p:cNvSpPr/>
          <p:nvPr/>
        </p:nvSpPr>
        <p:spPr>
          <a:xfrm>
            <a:off x="3850422" y="3048833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94648" y="3745111"/>
            <a:ext cx="389251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&amp; Problem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94648" y="4226004"/>
            <a:ext cx="59687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Defining the core question and its significance.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22237" y="3209449"/>
            <a:ext cx="6458188" cy="1947029"/>
          </a:xfrm>
          <a:prstGeom prst="roundRect">
            <a:avLst>
              <a:gd name="adj" fmla="val 7514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422237" y="3178969"/>
            <a:ext cx="6458188" cy="121920"/>
          </a:xfrm>
          <a:prstGeom prst="roundRect">
            <a:avLst>
              <a:gd name="adj" fmla="val 73817"/>
            </a:avLst>
          </a:prstGeom>
          <a:solidFill>
            <a:srgbClr val="C91313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29922" y="2888099"/>
            <a:ext cx="642818" cy="642818"/>
          </a:xfrm>
          <a:prstGeom prst="roundRect">
            <a:avLst>
              <a:gd name="adj" fmla="val 142249"/>
            </a:avLst>
          </a:prstGeom>
          <a:solidFill>
            <a:srgbClr val="C91313"/>
          </a:solidFill>
          <a:ln/>
        </p:spPr>
      </p:sp>
      <p:sp>
        <p:nvSpPr>
          <p:cNvPr id="13" name="Text 11"/>
          <p:cNvSpPr/>
          <p:nvPr/>
        </p:nvSpPr>
        <p:spPr>
          <a:xfrm>
            <a:off x="10522803" y="3048833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66911" y="3745111"/>
            <a:ext cx="281940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6911" y="4226004"/>
            <a:ext cx="596884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approach: data preparation, analysis, and model selection.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9975" y="5692021"/>
            <a:ext cx="6458069" cy="1947029"/>
          </a:xfrm>
          <a:prstGeom prst="roundRect">
            <a:avLst>
              <a:gd name="adj" fmla="val 7514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749975" y="5661541"/>
            <a:ext cx="6458069" cy="121920"/>
          </a:xfrm>
          <a:prstGeom prst="roundRect">
            <a:avLst>
              <a:gd name="adj" fmla="val 73817"/>
            </a:avLst>
          </a:prstGeom>
          <a:solidFill>
            <a:srgbClr val="C91313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540" y="5370671"/>
            <a:ext cx="642818" cy="642818"/>
          </a:xfrm>
          <a:prstGeom prst="roundRect">
            <a:avLst>
              <a:gd name="adj" fmla="val 142249"/>
            </a:avLst>
          </a:prstGeom>
          <a:solidFill>
            <a:srgbClr val="C91313"/>
          </a:solidFill>
          <a:ln/>
        </p:spPr>
      </p:sp>
      <p:sp>
        <p:nvSpPr>
          <p:cNvPr id="19" name="Text 17"/>
          <p:cNvSpPr/>
          <p:nvPr/>
        </p:nvSpPr>
        <p:spPr>
          <a:xfrm>
            <a:off x="3850422" y="5531406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94648" y="6227683"/>
            <a:ext cx="281940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94648" y="6708577"/>
            <a:ext cx="59687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Unveiling the relationships within global health data.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422237" y="5692021"/>
            <a:ext cx="6458188" cy="1947029"/>
          </a:xfrm>
          <a:prstGeom prst="roundRect">
            <a:avLst>
              <a:gd name="adj" fmla="val 7514"/>
            </a:avLst>
          </a:prstGeom>
          <a:solidFill>
            <a:srgbClr val="0A0A0A">
              <a:alpha val="9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422237" y="5661541"/>
            <a:ext cx="6458188" cy="121920"/>
          </a:xfrm>
          <a:prstGeom prst="roundRect">
            <a:avLst>
              <a:gd name="adj" fmla="val 73817"/>
            </a:avLst>
          </a:prstGeom>
          <a:solidFill>
            <a:srgbClr val="C91313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29922" y="5370671"/>
            <a:ext cx="642818" cy="642818"/>
          </a:xfrm>
          <a:prstGeom prst="roundRect">
            <a:avLst>
              <a:gd name="adj" fmla="val 142249"/>
            </a:avLst>
          </a:prstGeom>
          <a:solidFill>
            <a:srgbClr val="C91313"/>
          </a:solidFill>
          <a:ln/>
        </p:spPr>
      </p:sp>
      <p:sp>
        <p:nvSpPr>
          <p:cNvPr id="25" name="Text 23"/>
          <p:cNvSpPr/>
          <p:nvPr/>
        </p:nvSpPr>
        <p:spPr>
          <a:xfrm>
            <a:off x="10522803" y="5531406"/>
            <a:ext cx="25705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7666911" y="6227683"/>
            <a:ext cx="552997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Recommendations &amp; Future Work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66911" y="6708577"/>
            <a:ext cx="596884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Translating insights into actionable strategies and next steps.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290" y="473988"/>
            <a:ext cx="302716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I. Project Introduction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603290" y="929759"/>
            <a:ext cx="79259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Global Health Conundrum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603290" y="1910358"/>
            <a:ext cx="6501646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Research Question:</a:t>
            </a: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What is the relationship between Income, Health (e.g., life expectancy, mortality rates), and Population size across different countries?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3290" y="2616994"/>
            <a:ext cx="6501646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investigates the intricate interplay of socio-economic factors and health outcomes on a global scale. Understanding these relationships is crucial for targeted interventions and policy-making to reduce health disparities.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084" y="1949053"/>
            <a:ext cx="6501646" cy="65016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238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II. Methodology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1596628"/>
            <a:ext cx="1037594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Acquisition &amp; Preparation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26342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analysis leverages comprehensive global datasets. Rigorous preprocessing ensured data quality and consistency.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3224689"/>
            <a:ext cx="6448544" cy="3981093"/>
          </a:xfrm>
          <a:prstGeom prst="roundRect">
            <a:avLst>
              <a:gd name="adj" fmla="val 3675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27829" y="3224689"/>
            <a:ext cx="121920" cy="3981093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7" name="Text 5"/>
          <p:cNvSpPr/>
          <p:nvPr/>
        </p:nvSpPr>
        <p:spPr>
          <a:xfrm>
            <a:off x="1096804" y="3471743"/>
            <a:ext cx="37821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 Identification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96804" y="3957876"/>
            <a:ext cx="58629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Title: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World Health &amp; Economic Indicators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96804" y="4380309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Source: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World Bank, WHO, and UN Data Repositories (Combined for comprehensive coverage)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1096804" y="5149453"/>
            <a:ext cx="58629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Predominantly structured (CSV, APIs)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096804" y="5571887"/>
            <a:ext cx="58629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Status: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Requires extensive preprocessing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23428" y="3224689"/>
            <a:ext cx="6448663" cy="3981093"/>
          </a:xfrm>
          <a:prstGeom prst="roundRect">
            <a:avLst>
              <a:gd name="adj" fmla="val 3675"/>
            </a:avLst>
          </a:prstGeom>
          <a:solidFill>
            <a:srgbClr val="0A0A0A">
              <a:alpha val="95000"/>
            </a:srgbClr>
          </a:solidFill>
          <a:ln w="30480">
            <a:solidFill>
              <a:srgbClr val="8D242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392948" y="3224689"/>
            <a:ext cx="121920" cy="3981093"/>
          </a:xfrm>
          <a:prstGeom prst="roundRect">
            <a:avLst>
              <a:gd name="adj" fmla="val 74638"/>
            </a:avLst>
          </a:prstGeom>
          <a:solidFill>
            <a:srgbClr val="C91313"/>
          </a:solidFill>
          <a:ln/>
        </p:spPr>
      </p:sp>
      <p:sp>
        <p:nvSpPr>
          <p:cNvPr id="14" name="Text 12"/>
          <p:cNvSpPr/>
          <p:nvPr/>
        </p:nvSpPr>
        <p:spPr>
          <a:xfrm>
            <a:off x="7761923" y="3471743"/>
            <a:ext cx="45243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Cleaning &amp; Transformation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761923" y="3957876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Values: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Imputation using statistical methods (mean, median) or advanced techniques (k-NN).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761923" y="4727019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Outliers: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Identification and treatment via Winsorization or robust scaling to minimize skew.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761923" y="5496163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Transformation: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Log transformation for skewed income data; Min-Max scaling for health metrics.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761923" y="6265307"/>
            <a:ext cx="58631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Engineering: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Creation of new features like "Healthcare Spending per Capita" from existing data.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15353"/>
            <a:ext cx="470880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II. Methodology (Continued)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1488162"/>
            <a:ext cx="1127200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Python Analytics: EDA &amp; Modeling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252579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Python's robust libraries facilitated in-depth exploratory analysis and sophisticated model application.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116223"/>
            <a:ext cx="541615" cy="54161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70673" y="3244810"/>
            <a:ext cx="542770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Exploratory Data Analysis (EDA)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70673" y="3730942"/>
            <a:ext cx="560915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Descriptive statistics for each variable; correlation matrices to uncover relationships; visualizations (histograms, scatter plots, box plots) to understand distributions and potential outliers.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4" y="3116223"/>
            <a:ext cx="541615" cy="5416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62938" y="3244810"/>
            <a:ext cx="40808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 Model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262938" y="3730942"/>
            <a:ext cx="560915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Selected Model: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Random Forest Regressor, chosen for its ability to handle non-linear relationships and feature importance insights. (Alternative: Gradient Boosting Machines for comparison).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5659398"/>
            <a:ext cx="541615" cy="54161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570673" y="5787985"/>
            <a:ext cx="28942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Evaluation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570673" y="6274118"/>
            <a:ext cx="560915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Metrics: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R-squared, Mean Absolute Error (MAE), and Root Mean Squared Error (RMSE) to assess predictive accuracy. Cross-validation to ensure robustness.</a:t>
            </a:r>
            <a:endParaRPr lang="en-US" sz="17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574" y="5659398"/>
            <a:ext cx="541615" cy="54161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62938" y="5787985"/>
            <a:ext cx="48038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Code Structure &amp; Innovation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8262938" y="6274118"/>
            <a:ext cx="560915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Modular functions for data pipeline; comprehensive markdown explanations; custom feature selection (e.g., recursive feature elimination) for innovation.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394" y="383738"/>
            <a:ext cx="1836420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III. Key Findings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488394" y="752713"/>
            <a:ext cx="7966234" cy="459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Income &amp; Health: A Clear Correlation</a:t>
            </a:r>
            <a:endParaRPr lang="en-US" sz="2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94" y="1421130"/>
            <a:ext cx="13653611" cy="722721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636419" y="8648343"/>
            <a:ext cx="139541" cy="139541"/>
          </a:xfrm>
          <a:prstGeom prst="roundRect">
            <a:avLst>
              <a:gd name="adj" fmla="val 13106"/>
            </a:avLst>
          </a:prstGeom>
          <a:solidFill>
            <a:srgbClr val="C41313"/>
          </a:solidFill>
          <a:ln/>
        </p:spPr>
      </p:sp>
      <p:sp>
        <p:nvSpPr>
          <p:cNvPr id="6" name="Text 3"/>
          <p:cNvSpPr/>
          <p:nvPr/>
        </p:nvSpPr>
        <p:spPr>
          <a:xfrm>
            <a:off x="5836920" y="8648343"/>
            <a:ext cx="1402080" cy="139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GDP per Capita (USD)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7391400" y="8648343"/>
            <a:ext cx="139541" cy="139541"/>
          </a:xfrm>
          <a:prstGeom prst="roundRect">
            <a:avLst>
              <a:gd name="adj" fmla="val 13106"/>
            </a:avLst>
          </a:prstGeom>
          <a:solidFill>
            <a:srgbClr val="F16C6C"/>
          </a:solidFill>
          <a:ln/>
        </p:spPr>
      </p:sp>
      <p:sp>
        <p:nvSpPr>
          <p:cNvPr id="8" name="Text 5"/>
          <p:cNvSpPr/>
          <p:nvPr/>
        </p:nvSpPr>
        <p:spPr>
          <a:xfrm>
            <a:off x="7591901" y="8648343"/>
            <a:ext cx="1513999" cy="139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Life Expectancy (Years)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88394" y="9224010"/>
            <a:ext cx="13653611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analysis reveals a strong positive correlation between a country's GDP per capita and its average life expectancy. Higher income generally corresponds to better health outcomes, indicating access to healthcare, nutrition, and education.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26745"/>
            <a:ext cx="48390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III. Key Findings (Continued)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1199555"/>
            <a:ext cx="1279409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Population Dynamics &amp; Health Metrics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223718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While less direct than income, population size also exhibits interesting patterns in relation to health indicators.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071336"/>
            <a:ext cx="7656790" cy="42877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951357" y="3022521"/>
            <a:ext cx="4928235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Larger populations often present challenges in equitable resource distribution, potentially impacting health indicators such as infant mortality rates. However, this is heavily moderated by income levels.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951357" y="4950976"/>
            <a:ext cx="49282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Observation: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Smaller, high-income countries often exhibit the best health outcomes, benefiting from focused resource allocation.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72954"/>
            <a:ext cx="75511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IV. Power BI Dashboard: Visualizing Insights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44709" y="134576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Storytelling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44709" y="309610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Power BI dashboard transforms raw data into a dynamic narrative, allowing users to explore global health trends interactively.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403324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Contextual Summaries: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Clear explanations of key findings.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445567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Interactivity: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Slicers for region/income groups, drill-down to country-specific data.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4709" y="522482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World map with color gradients (life expectancy), scatter plots (income vs. health), bar charts (mortality rates by region).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44709" y="599396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 Clarity: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Consistent color themes, intuitive navigation, and clear labels.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244709" y="676310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Innovative Features: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DAX formulas for custom metrics (e.g., Health-Adjusted Income Index), AI visuals for outlier detection.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94172"/>
            <a:ext cx="59826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V. Recommendations &amp; Future Work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1566982"/>
            <a:ext cx="111153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Actionable Insights &amp; Next Steps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2821186"/>
            <a:ext cx="3793212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Recommendations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58309" y="346531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Targeted Interventions: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Prioritize investments in healthcare infrastructure and education for low-income countries.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58116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Policy Support: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Advocate for international policies that promote equitable wealth distribution and health access.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350312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Granularity: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Encourage collection of more granular socio-economic and health data at sub-national levels.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2821186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Work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87139" y="346531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Time-Series Analysis: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Investigate trends over time to identify causal relationships and the impact of specific events.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581168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ML Models: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Explore deep learning for more complex pattern recognition.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350312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Qualitative Data Integration: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Incorporate qualitative data (e.g., policy documents, social unrest indicators) for richer context.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646616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Ethical AI: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Implement fairness-aware machine learning techniques to mitigate biases in predictions.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860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Dela Gothic One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uwineza</dc:creator>
  <cp:lastModifiedBy>uwineza</cp:lastModifiedBy>
  <cp:revision>3</cp:revision>
  <dcterms:created xsi:type="dcterms:W3CDTF">2025-08-03T16:51:45Z</dcterms:created>
  <dcterms:modified xsi:type="dcterms:W3CDTF">2025-08-03T16:59:11Z</dcterms:modified>
</cp:coreProperties>
</file>